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218C-457E-4534-9A06-EED42048A738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2081-2A42-428B-9EC9-606EB699DEF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12081-2A42-428B-9EC9-606EB699DEF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12081-2A42-428B-9EC9-606EB699DEF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La cittadinanza europea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4608512" cy="1345704"/>
          </a:xfrm>
        </p:spPr>
        <p:txBody>
          <a:bodyPr>
            <a:normAutofit/>
          </a:bodyPr>
          <a:lstStyle/>
          <a:p>
            <a:endParaRPr lang="it-IT" b="1" dirty="0" smtClean="0">
              <a:solidFill>
                <a:schemeClr val="tx1"/>
              </a:solidFill>
            </a:endParaRPr>
          </a:p>
          <a:p>
            <a:pPr algn="r"/>
            <a:r>
              <a:rPr lang="it-IT" b="1" dirty="0" smtClean="0">
                <a:solidFill>
                  <a:srgbClr val="FFFF00"/>
                </a:solidFill>
              </a:rPr>
              <a:t>Terni, 19 dicembre 2017</a:t>
            </a:r>
          </a:p>
          <a:p>
            <a:pPr algn="r"/>
            <a:endParaRPr lang="it-IT" b="1" dirty="0" smtClean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80112" y="5517232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i="1" dirty="0" smtClean="0">
                <a:solidFill>
                  <a:srgbClr val="FFFF00"/>
                </a:solidFill>
              </a:rPr>
              <a:t>Massimo Bartoli Università di Perugia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Risultati immagini per mito di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417683" cy="406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Diritti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b="1" dirty="0" smtClean="0"/>
              <a:t>Art. 21 TFUE</a:t>
            </a:r>
            <a:r>
              <a:rPr lang="it-IT" dirty="0" smtClean="0"/>
              <a:t>: Diritto di </a:t>
            </a:r>
            <a:r>
              <a:rPr lang="it-IT" b="1" dirty="0" smtClean="0"/>
              <a:t>libera circolazione </a:t>
            </a:r>
            <a:r>
              <a:rPr lang="it-IT" dirty="0" smtClean="0"/>
              <a:t>e di </a:t>
            </a:r>
            <a:r>
              <a:rPr lang="it-IT" b="1" dirty="0" smtClean="0"/>
              <a:t>soggiorno: </a:t>
            </a:r>
            <a:r>
              <a:rPr lang="it-IT" dirty="0" smtClean="0"/>
              <a:t>non più legato all’esercizio di un’attività economica, bensì allo </a:t>
            </a:r>
            <a:r>
              <a:rPr lang="it-IT" i="1" dirty="0" smtClean="0"/>
              <a:t>status</a:t>
            </a:r>
            <a:r>
              <a:rPr lang="it-IT" dirty="0" smtClean="0"/>
              <a:t> di cittadino (v. estensione ai familiari). Gli SM possono derogare solo in ragione di motivi di </a:t>
            </a:r>
            <a:r>
              <a:rPr lang="it-IT" i="1" dirty="0" smtClean="0"/>
              <a:t>ordine pubblico</a:t>
            </a:r>
            <a:r>
              <a:rPr lang="it-IT" dirty="0" smtClean="0"/>
              <a:t>, pubblica sicurezza, </a:t>
            </a:r>
            <a:r>
              <a:rPr lang="it-IT" i="1" dirty="0" smtClean="0"/>
              <a:t>sanità pubblica. </a:t>
            </a:r>
            <a:r>
              <a:rPr lang="it-IT" dirty="0" smtClean="0"/>
              <a:t>Norma </a:t>
            </a:r>
            <a:r>
              <a:rPr lang="it-IT" u="sng" dirty="0" smtClean="0"/>
              <a:t>direttamente applicabile </a:t>
            </a:r>
            <a:r>
              <a:rPr lang="it-IT" dirty="0" smtClean="0"/>
              <a:t>e con </a:t>
            </a:r>
            <a:r>
              <a:rPr lang="it-IT" u="sng" dirty="0" smtClean="0"/>
              <a:t>efficacia diretta</a:t>
            </a:r>
          </a:p>
          <a:p>
            <a:pPr algn="just"/>
            <a:r>
              <a:rPr lang="it-IT" dirty="0" smtClean="0"/>
              <a:t>“</a:t>
            </a:r>
            <a:r>
              <a:rPr lang="it-IT" b="1" dirty="0" smtClean="0"/>
              <a:t>Effetto utile</a:t>
            </a:r>
            <a:r>
              <a:rPr lang="it-IT" dirty="0" smtClean="0"/>
              <a:t>”: interpretazione ed applicazione volte all’esercizio ed </a:t>
            </a:r>
            <a:r>
              <a:rPr lang="it-IT" smtClean="0"/>
              <a:t>al godimento effettivo </a:t>
            </a:r>
            <a:r>
              <a:rPr lang="it-IT" dirty="0" smtClean="0"/>
              <a:t>del diritto (</a:t>
            </a:r>
            <a:r>
              <a:rPr lang="it-IT" i="1" dirty="0" smtClean="0"/>
              <a:t>Chen</a:t>
            </a:r>
            <a:r>
              <a:rPr lang="it-IT" dirty="0" smtClean="0"/>
              <a:t>, 2004) </a:t>
            </a:r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 smtClean="0"/>
              <a:t>Art. 22 TFUE</a:t>
            </a:r>
            <a:r>
              <a:rPr lang="it-IT" dirty="0" smtClean="0"/>
              <a:t>: Diritto di </a:t>
            </a:r>
            <a:r>
              <a:rPr lang="it-IT" b="1" dirty="0" smtClean="0"/>
              <a:t>elettorato</a:t>
            </a:r>
            <a:r>
              <a:rPr lang="it-IT" dirty="0" smtClean="0"/>
              <a:t> (attivo e passivo) alle elezioni amministrative  e del PE, </a:t>
            </a:r>
            <a:r>
              <a:rPr lang="it-IT" u="sng" dirty="0" smtClean="0"/>
              <a:t>salvo deroghe </a:t>
            </a:r>
            <a:r>
              <a:rPr lang="it-IT" dirty="0" smtClean="0"/>
              <a:t>(v. capi degli esecutivi ex. Dir. 94/80). Diritto collegato con divieto di discriminazione per la nazionalità e con il diritto a circolazione/soggiorno. Possibile estensione anche ai “non cittadini” UE (</a:t>
            </a:r>
            <a:r>
              <a:rPr lang="it-IT" i="1" dirty="0" smtClean="0"/>
              <a:t>Spagna c. Regno Unito</a:t>
            </a:r>
            <a:r>
              <a:rPr lang="it-IT" dirty="0" smtClean="0"/>
              <a:t>, 2006)</a:t>
            </a:r>
          </a:p>
          <a:p>
            <a:pPr algn="just"/>
            <a:r>
              <a:rPr lang="it-IT" b="1" dirty="0" smtClean="0"/>
              <a:t>Art. 23 TFUE</a:t>
            </a:r>
            <a:r>
              <a:rPr lang="it-IT" dirty="0" smtClean="0"/>
              <a:t>: Diritto alla </a:t>
            </a:r>
            <a:r>
              <a:rPr lang="it-IT" b="1" dirty="0" smtClean="0"/>
              <a:t>tutela diplomatica </a:t>
            </a:r>
            <a:r>
              <a:rPr lang="it-IT" dirty="0" smtClean="0"/>
              <a:t>(ma non alla </a:t>
            </a:r>
            <a:r>
              <a:rPr lang="it-IT" b="1" dirty="0" smtClean="0"/>
              <a:t>protezione</a:t>
            </a:r>
            <a:r>
              <a:rPr lang="it-IT" dirty="0" smtClean="0"/>
              <a:t>) </a:t>
            </a:r>
            <a:r>
              <a:rPr lang="it-IT" b="1" dirty="0" smtClean="0"/>
              <a:t>e consolare all’estero</a:t>
            </a:r>
            <a:r>
              <a:rPr lang="it-IT" dirty="0" smtClean="0"/>
              <a:t>. Proiezione esterna della cittadinanza dell’Unione. Necessari negoziati internazionali degli SM con ST per garantire il diritto. </a:t>
            </a:r>
            <a:r>
              <a:rPr lang="it-IT" b="1" dirty="0" smtClean="0"/>
              <a:t>Protezione sussidiaria </a:t>
            </a:r>
            <a:r>
              <a:rPr lang="it-IT" dirty="0" smtClean="0"/>
              <a:t>che riconosce la prassi della </a:t>
            </a:r>
            <a:r>
              <a:rPr lang="it-IT" b="1" dirty="0" smtClean="0"/>
              <a:t>rappresentanza internazionale </a:t>
            </a:r>
          </a:p>
          <a:p>
            <a:pPr algn="just"/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b="1" dirty="0" smtClean="0"/>
              <a:t>Art. 24, c. 2, TFUE</a:t>
            </a:r>
            <a:r>
              <a:rPr lang="it-IT" dirty="0" smtClean="0"/>
              <a:t>: Diritto di </a:t>
            </a:r>
            <a:r>
              <a:rPr lang="it-IT" b="1" dirty="0" smtClean="0"/>
              <a:t>Petizione </a:t>
            </a:r>
            <a:r>
              <a:rPr lang="it-IT" dirty="0" smtClean="0"/>
              <a:t>tra i diritti che avvicinano il cittadino al processo decisionale dell’UE: “</a:t>
            </a:r>
            <a:r>
              <a:rPr lang="it-IT" i="1" dirty="0" smtClean="0"/>
              <a:t>Ogni cittadino dell'Unione ha il diritto di petizione dinanzi al Parlamento europeo conformemente all'articolo 227</a:t>
            </a:r>
            <a:r>
              <a:rPr lang="it-IT" dirty="0" smtClean="0"/>
              <a:t>”</a:t>
            </a:r>
          </a:p>
          <a:p>
            <a:pPr algn="just"/>
            <a:r>
              <a:rPr lang="it-IT" dirty="0" smtClean="0"/>
              <a:t>L’</a:t>
            </a:r>
            <a:r>
              <a:rPr lang="it-IT" b="1" dirty="0" smtClean="0"/>
              <a:t>art. 227 TFUE</a:t>
            </a:r>
            <a:r>
              <a:rPr lang="it-IT" dirty="0" smtClean="0"/>
              <a:t> dispone che “</a:t>
            </a:r>
            <a:r>
              <a:rPr lang="it-IT" i="1" dirty="0" smtClean="0"/>
              <a:t>Qualsiasi cittadino dell'Unione, nonché ogni persona fisica o giuridica che risieda o abbia la sede sociale in uno Stato membro, ha il diritto di presentare, individualmente o in associazione con altri cittadini o persone, una petizione al Parlamento europeo su una materia che rientra nel campo di attività dell'Unione e che lo (la) concerne direttamente</a:t>
            </a:r>
            <a:r>
              <a:rPr lang="it-IT" dirty="0" smtClean="0"/>
              <a:t>”</a:t>
            </a:r>
          </a:p>
          <a:p>
            <a:pPr algn="just"/>
            <a:r>
              <a:rPr lang="it-IT" b="1" dirty="0" smtClean="0"/>
              <a:t>Art. 24, c. 3, TFUE: </a:t>
            </a:r>
            <a:r>
              <a:rPr lang="it-IT" dirty="0" smtClean="0"/>
              <a:t>Diritto di ricorrere al </a:t>
            </a:r>
            <a:r>
              <a:rPr lang="it-IT" b="1" dirty="0" smtClean="0"/>
              <a:t>Mediatore europeo</a:t>
            </a:r>
            <a:r>
              <a:rPr lang="it-IT" dirty="0" smtClean="0"/>
              <a:t> conformemente all’</a:t>
            </a:r>
            <a:r>
              <a:rPr lang="it-IT" b="1" dirty="0" smtClean="0"/>
              <a:t>art. 228 </a:t>
            </a:r>
            <a:r>
              <a:rPr lang="it-IT" dirty="0" smtClean="0"/>
              <a:t>(non solo prerogativa del cittadino ma anche</a:t>
            </a:r>
            <a:r>
              <a:rPr lang="it-IT" b="1" dirty="0" smtClean="0"/>
              <a:t> </a:t>
            </a:r>
            <a:r>
              <a:rPr lang="it-IT" dirty="0" smtClean="0"/>
              <a:t>di “</a:t>
            </a:r>
            <a:r>
              <a:rPr lang="it-IT" i="1" dirty="0" smtClean="0"/>
              <a:t>qualsiasi persona fisica o giuridica che risieda o abbia la sede sociale in uno Stato membro</a:t>
            </a:r>
            <a:r>
              <a:rPr lang="it-IT" dirty="0" smtClean="0"/>
              <a:t>”) per i casi di “cattiva amministrazione” (sia per illegittimità che per “amministrazione impropria”)</a:t>
            </a:r>
          </a:p>
          <a:p>
            <a:pPr algn="just"/>
            <a:r>
              <a:rPr lang="it-IT" b="1" dirty="0" smtClean="0"/>
              <a:t>Art. 24, c. 4, TFUE</a:t>
            </a:r>
            <a:r>
              <a:rPr lang="it-IT" dirty="0" smtClean="0"/>
              <a:t>: Diritto di </a:t>
            </a:r>
            <a:r>
              <a:rPr lang="it-IT" b="1" dirty="0" smtClean="0"/>
              <a:t>scrivere</a:t>
            </a:r>
            <a:r>
              <a:rPr lang="it-IT" dirty="0" smtClean="0"/>
              <a:t> alle istituzioni ed organi dell’UE in una delle lingue ufficiali e di </a:t>
            </a:r>
            <a:r>
              <a:rPr lang="it-IT" b="1" dirty="0" smtClean="0"/>
              <a:t>ricevere</a:t>
            </a:r>
            <a:r>
              <a:rPr lang="it-IT" dirty="0" smtClean="0"/>
              <a:t> una risposta nella stessa lingua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smtClean="0"/>
              <a:t>Ed inoltre ….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 smtClean="0"/>
              <a:t>Art. 15, par. 3, TFUE</a:t>
            </a:r>
            <a:r>
              <a:rPr lang="it-IT" dirty="0" smtClean="0"/>
              <a:t>: “Qualsiasi cittadino dell'Unione e qualsiasi persona fisica o giuridica che risieda o abbia la sede sociale in uno Stato membro </a:t>
            </a:r>
            <a:r>
              <a:rPr lang="it-IT" b="1" dirty="0" smtClean="0"/>
              <a:t>ha il diritto di accedere </a:t>
            </a:r>
            <a:r>
              <a:rPr lang="it-IT" dirty="0" smtClean="0"/>
              <a:t>ai documenti delle istituzioni, organi e organismi dell'Unione, a prescindere dal loro supporto, secondo i principi e alle condizioni da definire a norma del presente paragrafo”</a:t>
            </a:r>
          </a:p>
          <a:p>
            <a:r>
              <a:rPr lang="it-IT" b="1" dirty="0" smtClean="0"/>
              <a:t>Art. 41, parr. 1 e 2, Carta</a:t>
            </a:r>
            <a:r>
              <a:rPr lang="it-IT" dirty="0" smtClean="0"/>
              <a:t>: Diritto ad una “</a:t>
            </a:r>
            <a:r>
              <a:rPr lang="it-IT" b="1" dirty="0" smtClean="0"/>
              <a:t>buona amministrazione</a:t>
            </a:r>
            <a:r>
              <a:rPr lang="it-IT" dirty="0" smtClean="0"/>
              <a:t>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GRAZIE PER L’ATTENZIONE!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867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48072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sultati immagini per totale popolazione ue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Identità europea?</a:t>
            </a:r>
            <a:endParaRPr lang="it-IT" b="1" dirty="0"/>
          </a:p>
        </p:txBody>
      </p:sp>
      <p:pic>
        <p:nvPicPr>
          <p:cNvPr id="18434" name="Picture 2" descr="Risultati immagini per neonazisti polacchi for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68789" cy="2231902"/>
          </a:xfrm>
          <a:prstGeom prst="rect">
            <a:avLst/>
          </a:prstGeom>
          <a:noFill/>
        </p:spPr>
      </p:pic>
      <p:pic>
        <p:nvPicPr>
          <p:cNvPr id="18436" name="Picture 4" descr="Risultati immagini per neonazisti polacchi for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811042" cy="2304256"/>
          </a:xfrm>
          <a:prstGeom prst="rect">
            <a:avLst/>
          </a:prstGeom>
          <a:noFill/>
        </p:spPr>
      </p:pic>
      <p:pic>
        <p:nvPicPr>
          <p:cNvPr id="18440" name="Picture 8" descr="Risultati immagini per no global contro 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89040"/>
            <a:ext cx="3990100" cy="2088232"/>
          </a:xfrm>
          <a:prstGeom prst="rect">
            <a:avLst/>
          </a:prstGeom>
          <a:noFill/>
        </p:spPr>
      </p:pic>
      <p:pic>
        <p:nvPicPr>
          <p:cNvPr id="18442" name="Picture 10" descr="Risultati immagini per anti 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59390"/>
            <a:ext cx="3600400" cy="2117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isultati immagini per comunisti contro eu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194323" cy="1920596"/>
          </a:xfrm>
          <a:prstGeom prst="rect">
            <a:avLst/>
          </a:prstGeom>
          <a:noFill/>
        </p:spPr>
      </p:pic>
      <p:pic>
        <p:nvPicPr>
          <p:cNvPr id="27652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2926457" cy="1922800"/>
          </a:xfrm>
          <a:prstGeom prst="rect">
            <a:avLst/>
          </a:prstGeom>
          <a:noFill/>
        </p:spPr>
      </p:pic>
      <p:sp>
        <p:nvSpPr>
          <p:cNvPr id="27654" name="AutoShape 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56" name="AutoShape 8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58" name="AutoShape 10" descr="Risultati immagini per comunisti contro eur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60" name="AutoShape 12" descr="Risultati immagini per ue isl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662" name="Picture 14" descr="Risultati immagini per ue isl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276952" cy="2180664"/>
          </a:xfrm>
          <a:prstGeom prst="rect">
            <a:avLst/>
          </a:prstGeom>
          <a:noFill/>
        </p:spPr>
      </p:pic>
      <p:pic>
        <p:nvPicPr>
          <p:cNvPr id="27664" name="Picture 16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817" y="3717032"/>
            <a:ext cx="3187811" cy="216024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187624" y="332656"/>
            <a:ext cx="67687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ATTENTI ALL’EUROPA!!!!!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ifesto-razzismo-ital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66"/>
            <a:ext cx="9144000" cy="67176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03232" cy="850106"/>
          </a:xfrm>
        </p:spPr>
        <p:txBody>
          <a:bodyPr/>
          <a:lstStyle/>
          <a:p>
            <a:r>
              <a:rPr lang="it-IT" b="1" dirty="0" smtClean="0"/>
              <a:t>Vecchie e nuove insidie politiche</a:t>
            </a:r>
            <a:endParaRPr lang="it-IT" b="1" dirty="0"/>
          </a:p>
        </p:txBody>
      </p:sp>
      <p:pic>
        <p:nvPicPr>
          <p:cNvPr id="20482" name="Picture 2" descr="Risultati immagini per farage and tr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835399" cy="1886830"/>
          </a:xfrm>
          <a:prstGeom prst="rect">
            <a:avLst/>
          </a:prstGeom>
          <a:noFill/>
        </p:spPr>
      </p:pic>
      <p:pic>
        <p:nvPicPr>
          <p:cNvPr id="20484" name="Picture 4" descr="Risultati immagini per le pen 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3816424" cy="2142287"/>
          </a:xfrm>
          <a:prstGeom prst="rect">
            <a:avLst/>
          </a:prstGeom>
          <a:noFill/>
        </p:spPr>
      </p:pic>
      <p:sp>
        <p:nvSpPr>
          <p:cNvPr id="20486" name="AutoShape 6" descr="Risultati immagini per movimento 5 stelle referendum 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8" name="AutoShape 8" descr="Risultati immagini per movimento 5 stelle referendum 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0" name="AutoShape 10" descr="Risultati immagini per movimento 5 stelle referendum 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92" name="Picture 12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3610393" cy="2173316"/>
          </a:xfrm>
          <a:prstGeom prst="rect">
            <a:avLst/>
          </a:prstGeom>
          <a:noFill/>
        </p:spPr>
      </p:pic>
      <p:pic>
        <p:nvPicPr>
          <p:cNvPr id="20494" name="Picture 14" descr="Risultati immagini per iva zanicch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789040"/>
            <a:ext cx="2338473" cy="2420888"/>
          </a:xfrm>
          <a:prstGeom prst="rect">
            <a:avLst/>
          </a:prstGeom>
          <a:noFill/>
        </p:spPr>
      </p:pic>
      <p:pic>
        <p:nvPicPr>
          <p:cNvPr id="20496" name="Picture 16" descr="Risultati immagini per enrico montesano elezioni europ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933056"/>
            <a:ext cx="238125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cittadinanza europea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i="1" dirty="0" smtClean="0"/>
              <a:t>Status</a:t>
            </a:r>
            <a:r>
              <a:rPr lang="it-IT" b="1" dirty="0" smtClean="0"/>
              <a:t> giuridico </a:t>
            </a:r>
            <a:r>
              <a:rPr lang="it-IT" i="1" dirty="0" smtClean="0"/>
              <a:t>ex</a:t>
            </a:r>
            <a:r>
              <a:rPr lang="it-IT" dirty="0" smtClean="0"/>
              <a:t> </a:t>
            </a:r>
            <a:r>
              <a:rPr lang="it-IT" b="1" dirty="0" smtClean="0"/>
              <a:t>art. 9 TUE</a:t>
            </a:r>
            <a:r>
              <a:rPr lang="it-IT" dirty="0" smtClean="0"/>
              <a:t>: “</a:t>
            </a:r>
            <a:r>
              <a:rPr lang="it-IT" i="1" dirty="0" smtClean="0"/>
              <a:t>L'Unione rispetta, in tutte le sue attività, il principio dell'uguaglianza dei cittadini, che beneficiano di uguale attenzione da parte delle sue istituzioni, organi e organismi. È cittadino dell'Unione chiunque abbia la cittadinanza di uno Stato membro. La cittadinanza dell'Unione si aggiunge alla cittadinanza nazionale e non la sostituisce</a:t>
            </a:r>
            <a:r>
              <a:rPr lang="it-IT" dirty="0" smtClean="0"/>
              <a:t>”</a:t>
            </a:r>
          </a:p>
          <a:p>
            <a:pPr algn="just"/>
            <a:r>
              <a:rPr lang="it-IT" dirty="0" smtClean="0"/>
              <a:t>I cittadini dell’UE godono dei diritti e sono soggetti ai doveri previsti nei Trattati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smtClean="0"/>
              <a:t>… segue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373616" cy="5544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i="1" dirty="0" smtClean="0"/>
              <a:t>Status</a:t>
            </a:r>
            <a:r>
              <a:rPr lang="it-IT" dirty="0" smtClean="0"/>
              <a:t> disciplinato negli </a:t>
            </a:r>
            <a:r>
              <a:rPr lang="it-IT" b="1" dirty="0" smtClean="0"/>
              <a:t>artt. 20 – 25 TFUE</a:t>
            </a:r>
            <a:r>
              <a:rPr lang="it-IT" dirty="0" smtClean="0"/>
              <a:t>, con ulteriore riconoscimento nella Carta dei Diritti fondamentali dell’UE (Capo V, “Cittadinanza”, </a:t>
            </a:r>
            <a:r>
              <a:rPr lang="it-IT" b="1" dirty="0" smtClean="0"/>
              <a:t>artt. 39 – 46</a:t>
            </a:r>
            <a:r>
              <a:rPr lang="it-IT" dirty="0" smtClean="0"/>
              <a:t>)</a:t>
            </a:r>
          </a:p>
          <a:p>
            <a:pPr algn="just"/>
            <a:r>
              <a:rPr lang="it-IT" b="1" dirty="0" smtClean="0"/>
              <a:t>Arricchimento </a:t>
            </a:r>
            <a:r>
              <a:rPr lang="it-IT" dirty="0" smtClean="0"/>
              <a:t>della cittadinanza nazionale: gli SM sono gli </a:t>
            </a:r>
            <a:r>
              <a:rPr lang="it-IT" b="1" dirty="0" smtClean="0"/>
              <a:t>unici</a:t>
            </a:r>
            <a:r>
              <a:rPr lang="it-IT" dirty="0" smtClean="0"/>
              <a:t> a poter stabilire i requisiti di acquisto e perdita mediante il diritto interno sia della cittadinanza nazionale che di quella europea (rispettati i criteri del Dir. internazionale). Tuttavia tale competenza deve rispettare il Dir. UE (v. sent. </a:t>
            </a:r>
            <a:r>
              <a:rPr lang="it-IT" i="1" dirty="0" smtClean="0"/>
              <a:t>Rottman</a:t>
            </a:r>
            <a:r>
              <a:rPr lang="it-IT" dirty="0" smtClean="0"/>
              <a:t> del 2010): sindacabilità sulla proporzionalità della misura</a:t>
            </a:r>
          </a:p>
          <a:p>
            <a:pPr algn="just"/>
            <a:r>
              <a:rPr lang="it-IT" b="1" dirty="0" smtClean="0"/>
              <a:t>Insindacabilità</a:t>
            </a:r>
            <a:r>
              <a:rPr lang="it-IT" dirty="0" smtClean="0"/>
              <a:t> da parte di altri SM (v. sent. </a:t>
            </a:r>
            <a:r>
              <a:rPr lang="it-IT" i="1" dirty="0" smtClean="0"/>
              <a:t>Micheletti </a:t>
            </a:r>
            <a:r>
              <a:rPr lang="it-IT" dirty="0" smtClean="0"/>
              <a:t>del 1992)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Gli elementi della cittadinanza europea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 smtClean="0"/>
              <a:t>Catalogo di specifici diritti </a:t>
            </a:r>
            <a:r>
              <a:rPr lang="it-IT" dirty="0" smtClean="0"/>
              <a:t>e non vincolo “giuridico - politico” di soggezione e partecipazione </a:t>
            </a:r>
          </a:p>
          <a:p>
            <a:pPr algn="just"/>
            <a:r>
              <a:rPr lang="it-IT" dirty="0" smtClean="0"/>
              <a:t>Tuttavia il cittadino viene in rilievo non più solo come “soggetto economico” ma anche come “</a:t>
            </a:r>
            <a:r>
              <a:rPr lang="it-IT" b="1" dirty="0" smtClean="0"/>
              <a:t>soggetto politico</a:t>
            </a:r>
            <a:r>
              <a:rPr lang="it-IT" dirty="0" smtClean="0"/>
              <a:t>”, attore del processo di integrazione</a:t>
            </a:r>
          </a:p>
          <a:p>
            <a:pPr algn="just"/>
            <a:r>
              <a:rPr lang="it-IT" dirty="0" smtClean="0"/>
              <a:t>Tra i destinatari anche le </a:t>
            </a:r>
            <a:r>
              <a:rPr lang="it-IT" b="1" dirty="0" smtClean="0"/>
              <a:t>persone giuridiche</a:t>
            </a:r>
          </a:p>
          <a:p>
            <a:pPr algn="just"/>
            <a:r>
              <a:rPr lang="it-IT" b="1" dirty="0" smtClean="0"/>
              <a:t>Diritti soggettivi </a:t>
            </a:r>
            <a:r>
              <a:rPr lang="it-IT" dirty="0" smtClean="0"/>
              <a:t>“giustiziabili” vs gli SM, anche a livello orizzontale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780</Words>
  <Application>Microsoft Office PowerPoint</Application>
  <PresentationFormat>Presentazione su schermo (4:3)</PresentationFormat>
  <Paragraphs>34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La cittadinanza europea</vt:lpstr>
      <vt:lpstr>Diapositiva 2</vt:lpstr>
      <vt:lpstr>Identità europea?</vt:lpstr>
      <vt:lpstr>Diapositiva 4</vt:lpstr>
      <vt:lpstr>Diapositiva 5</vt:lpstr>
      <vt:lpstr>Vecchie e nuove insidie politiche</vt:lpstr>
      <vt:lpstr>La cittadinanza europea</vt:lpstr>
      <vt:lpstr>… segue</vt:lpstr>
      <vt:lpstr>Gli elementi della cittadinanza europea</vt:lpstr>
      <vt:lpstr>I Diritti</vt:lpstr>
      <vt:lpstr>Diapositiva 11</vt:lpstr>
      <vt:lpstr>Diapositiva 12</vt:lpstr>
      <vt:lpstr>Ed inoltre ….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cittadinanza europea</dc:title>
  <dc:creator>Massimo</dc:creator>
  <cp:lastModifiedBy>Operatore</cp:lastModifiedBy>
  <cp:revision>60</cp:revision>
  <dcterms:created xsi:type="dcterms:W3CDTF">2017-12-15T10:58:56Z</dcterms:created>
  <dcterms:modified xsi:type="dcterms:W3CDTF">2017-12-19T12:05:54Z</dcterms:modified>
</cp:coreProperties>
</file>